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89" r:id="rId6"/>
    <p:sldId id="279" r:id="rId7"/>
    <p:sldId id="280" r:id="rId8"/>
    <p:sldId id="287" r:id="rId9"/>
    <p:sldId id="281" r:id="rId10"/>
    <p:sldId id="284" r:id="rId11"/>
    <p:sldId id="286" r:id="rId12"/>
    <p:sldId id="288"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58" d="100"/>
          <a:sy n="58" d="100"/>
        </p:scale>
        <p:origin x="6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11/13/2020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7WZ9DOnQAMw"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8A1C807-B9AD-4C9B-BF9F-60F03428998E}"/>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xmlns=""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Brokenness: A Must for Every Wailing Woman</a:t>
            </a:r>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WWW Training Manual:</a:t>
            </a:r>
          </a:p>
          <a:p>
            <a:pPr algn="l"/>
            <a:r>
              <a:rPr lang="en-US" dirty="0"/>
              <a:t>Chapter 4</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9544-13BD-462A-A09C-38DD8DEF0A44}"/>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xmlns="" id="{B58F025B-D870-4CF0-8181-77377ECC4779}"/>
              </a:ext>
            </a:extLst>
          </p:cNvPr>
          <p:cNvSpPr>
            <a:spLocks noGrp="1"/>
          </p:cNvSpPr>
          <p:nvPr>
            <p:ph sz="half" idx="1"/>
          </p:nvPr>
        </p:nvSpPr>
        <p:spPr/>
        <p:txBody>
          <a:bodyPr>
            <a:normAutofit fontScale="92500" lnSpcReduction="20000"/>
          </a:bodyPr>
          <a:lstStyle/>
          <a:p>
            <a:r>
              <a:rPr lang="en-US" dirty="0"/>
              <a:t>Bible characters who exemplified Brokenness. Please share information on the categories (5 minutes each presentation)</a:t>
            </a:r>
          </a:p>
          <a:p>
            <a:pPr lvl="1"/>
            <a:r>
              <a:rPr lang="en-US" dirty="0"/>
              <a:t>Esther</a:t>
            </a:r>
          </a:p>
          <a:p>
            <a:pPr lvl="1"/>
            <a:r>
              <a:rPr lang="en-US" dirty="0"/>
              <a:t>King Nebuchadnezzar</a:t>
            </a:r>
          </a:p>
          <a:p>
            <a:pPr lvl="1"/>
            <a:r>
              <a:rPr lang="en-US" dirty="0"/>
              <a:t>Joseph</a:t>
            </a:r>
          </a:p>
          <a:p>
            <a:pPr lvl="1"/>
            <a:r>
              <a:rPr lang="en-US" dirty="0"/>
              <a:t>Hannah</a:t>
            </a:r>
          </a:p>
          <a:p>
            <a:pPr lvl="1"/>
            <a:r>
              <a:rPr lang="en-US" dirty="0"/>
              <a:t>Ezekiel</a:t>
            </a:r>
          </a:p>
          <a:p>
            <a:pPr lvl="1"/>
            <a:r>
              <a:rPr lang="en-US" dirty="0"/>
              <a:t>Rahab</a:t>
            </a:r>
          </a:p>
          <a:p>
            <a:pPr lvl="1"/>
            <a:endParaRPr lang="en-US" dirty="0"/>
          </a:p>
        </p:txBody>
      </p:sp>
      <p:graphicFrame>
        <p:nvGraphicFramePr>
          <p:cNvPr id="5" name="Table 5">
            <a:extLst>
              <a:ext uri="{FF2B5EF4-FFF2-40B4-BE49-F238E27FC236}">
                <a16:creationId xmlns:a16="http://schemas.microsoft.com/office/drawing/2014/main" xmlns="" id="{53562FCF-2885-4BA0-B061-007B0F4CC420}"/>
              </a:ext>
            </a:extLst>
          </p:cNvPr>
          <p:cNvGraphicFramePr>
            <a:graphicFrameLocks noGrp="1"/>
          </p:cNvGraphicFramePr>
          <p:nvPr>
            <p:ph sz="half" idx="2"/>
            <p:extLst>
              <p:ext uri="{D42A27DB-BD31-4B8C-83A1-F6EECF244321}">
                <p14:modId xmlns:p14="http://schemas.microsoft.com/office/powerpoint/2010/main" val="2407545065"/>
              </p:ext>
            </p:extLst>
          </p:nvPr>
        </p:nvGraphicFramePr>
        <p:xfrm>
          <a:off x="6410325" y="2076450"/>
          <a:ext cx="4857750" cy="271272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xmlns="" val="538091384"/>
                    </a:ext>
                  </a:extLst>
                </a:gridCol>
                <a:gridCol w="971550">
                  <a:extLst>
                    <a:ext uri="{9D8B030D-6E8A-4147-A177-3AD203B41FA5}">
                      <a16:colId xmlns:a16="http://schemas.microsoft.com/office/drawing/2014/main" xmlns="" val="3790469014"/>
                    </a:ext>
                  </a:extLst>
                </a:gridCol>
                <a:gridCol w="971550">
                  <a:extLst>
                    <a:ext uri="{9D8B030D-6E8A-4147-A177-3AD203B41FA5}">
                      <a16:colId xmlns:a16="http://schemas.microsoft.com/office/drawing/2014/main" xmlns="" val="4292786317"/>
                    </a:ext>
                  </a:extLst>
                </a:gridCol>
                <a:gridCol w="971550">
                  <a:extLst>
                    <a:ext uri="{9D8B030D-6E8A-4147-A177-3AD203B41FA5}">
                      <a16:colId xmlns:a16="http://schemas.microsoft.com/office/drawing/2014/main" xmlns="" val="1189601857"/>
                    </a:ext>
                  </a:extLst>
                </a:gridCol>
                <a:gridCol w="971550">
                  <a:extLst>
                    <a:ext uri="{9D8B030D-6E8A-4147-A177-3AD203B41FA5}">
                      <a16:colId xmlns:a16="http://schemas.microsoft.com/office/drawing/2014/main" xmlns="" val="1608931389"/>
                    </a:ext>
                  </a:extLst>
                </a:gridCol>
              </a:tblGrid>
              <a:tr h="370840">
                <a:tc>
                  <a:txBody>
                    <a:bodyPr/>
                    <a:lstStyle/>
                    <a:p>
                      <a:r>
                        <a:rPr lang="en-US" sz="1300" dirty="0"/>
                        <a:t>Bible Character</a:t>
                      </a:r>
                    </a:p>
                  </a:txBody>
                  <a:tcPr/>
                </a:tc>
                <a:tc gridSpan="2">
                  <a:txBody>
                    <a:bodyPr/>
                    <a:lstStyle/>
                    <a:p>
                      <a:pPr algn="ctr"/>
                      <a:r>
                        <a:rPr lang="en-US" sz="1300" dirty="0"/>
                        <a:t>Experience (Pruning/Wilderness)</a:t>
                      </a:r>
                    </a:p>
                  </a:txBody>
                  <a:tcPr/>
                </a:tc>
                <a:tc hMerge="1">
                  <a:txBody>
                    <a:bodyPr/>
                    <a:lstStyle/>
                    <a:p>
                      <a:endParaRPr lang="en-US" dirty="0"/>
                    </a:p>
                  </a:txBody>
                  <a:tcPr/>
                </a:tc>
                <a:tc>
                  <a:txBody>
                    <a:bodyPr/>
                    <a:lstStyle/>
                    <a:p>
                      <a:pPr algn="ctr"/>
                      <a:r>
                        <a:rPr lang="en-US" sz="1300" dirty="0"/>
                        <a:t>Instrument</a:t>
                      </a:r>
                    </a:p>
                  </a:txBody>
                  <a:tcPr/>
                </a:tc>
                <a:tc>
                  <a:txBody>
                    <a:bodyPr/>
                    <a:lstStyle/>
                    <a:p>
                      <a:pPr algn="ctr"/>
                      <a:r>
                        <a:rPr lang="en-US" sz="1300" dirty="0"/>
                        <a:t>Benefits</a:t>
                      </a:r>
                    </a:p>
                  </a:txBody>
                  <a:tcPr/>
                </a:tc>
                <a:extLst>
                  <a:ext uri="{0D108BD9-81ED-4DB2-BD59-A6C34878D82A}">
                    <a16:rowId xmlns:a16="http://schemas.microsoft.com/office/drawing/2014/main" xmlns="" val="1750939622"/>
                  </a:ext>
                </a:extLst>
              </a:tr>
              <a:tr h="370840">
                <a:tc>
                  <a:txBody>
                    <a:bodyPr/>
                    <a:lstStyle/>
                    <a:p>
                      <a:r>
                        <a:rPr lang="en-US" sz="1300" dirty="0"/>
                        <a:t>Esther</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758825289"/>
                  </a:ext>
                </a:extLst>
              </a:tr>
              <a:tr h="370840">
                <a:tc>
                  <a:txBody>
                    <a:bodyPr/>
                    <a:lstStyle/>
                    <a:p>
                      <a:r>
                        <a:rPr lang="en-US" sz="1300" dirty="0"/>
                        <a:t>King Neb.</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585819136"/>
                  </a:ext>
                </a:extLst>
              </a:tr>
              <a:tr h="370840">
                <a:tc>
                  <a:txBody>
                    <a:bodyPr/>
                    <a:lstStyle/>
                    <a:p>
                      <a:r>
                        <a:rPr lang="en-US" sz="1300" dirty="0"/>
                        <a:t>Joseph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836617256"/>
                  </a:ext>
                </a:extLst>
              </a:tr>
              <a:tr h="370840">
                <a:tc>
                  <a:txBody>
                    <a:bodyPr/>
                    <a:lstStyle/>
                    <a:p>
                      <a:r>
                        <a:rPr lang="en-US" sz="1300" dirty="0"/>
                        <a:t>Hannah</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841077138"/>
                  </a:ext>
                </a:extLst>
              </a:tr>
              <a:tr h="370840">
                <a:tc>
                  <a:txBody>
                    <a:bodyPr/>
                    <a:lstStyle/>
                    <a:p>
                      <a:r>
                        <a:rPr lang="en-US" sz="1300" dirty="0"/>
                        <a:t>Ezekiel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12189047"/>
                  </a:ext>
                </a:extLst>
              </a:tr>
              <a:tr h="370840">
                <a:tc>
                  <a:txBody>
                    <a:bodyPr/>
                    <a:lstStyle/>
                    <a:p>
                      <a:r>
                        <a:rPr lang="en-US" sz="1300" dirty="0"/>
                        <a:t>Rahab</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6534119"/>
                  </a:ext>
                </a:extLst>
              </a:tr>
            </a:tbl>
          </a:graphicData>
        </a:graphic>
      </p:graphicFrame>
    </p:spTree>
    <p:extLst>
      <p:ext uri="{BB962C8B-B14F-4D97-AF65-F5344CB8AC3E}">
        <p14:creationId xmlns:p14="http://schemas.microsoft.com/office/powerpoint/2010/main" val="19052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D07FAB-AC8E-4419-A473-1C9C32ABBAAC}"/>
              </a:ext>
            </a:extLst>
          </p:cNvPr>
          <p:cNvSpPr>
            <a:spLocks noGrp="1"/>
          </p:cNvSpPr>
          <p:nvPr>
            <p:ph type="title"/>
          </p:nvPr>
        </p:nvSpPr>
        <p:spPr/>
        <p:txBody>
          <a:bodyPr/>
          <a:lstStyle/>
          <a:p>
            <a:r>
              <a:rPr lang="en-US" dirty="0"/>
              <a:t>Potter and Clay (video)</a:t>
            </a:r>
          </a:p>
        </p:txBody>
      </p:sp>
      <p:sp>
        <p:nvSpPr>
          <p:cNvPr id="5" name="Text Placeholder 4">
            <a:extLst>
              <a:ext uri="{FF2B5EF4-FFF2-40B4-BE49-F238E27FC236}">
                <a16:creationId xmlns:a16="http://schemas.microsoft.com/office/drawing/2014/main" xmlns="" id="{FB91552D-19C2-45D4-BBF4-29B0DE1514A7}"/>
              </a:ext>
            </a:extLst>
          </p:cNvPr>
          <p:cNvSpPr>
            <a:spLocks noGrp="1"/>
          </p:cNvSpPr>
          <p:nvPr>
            <p:ph type="body" idx="1"/>
          </p:nvPr>
        </p:nvSpPr>
        <p:spPr/>
        <p:txBody>
          <a:bodyPr/>
          <a:lstStyle/>
          <a:p>
            <a:r>
              <a:rPr lang="en-US" dirty="0">
                <a:hlinkClick r:id="rId2"/>
              </a:rPr>
              <a:t>https://www.youtube.com/watch?v=7WZ9DOnQAMw</a:t>
            </a:r>
            <a:endParaRPr lang="en-US" dirty="0"/>
          </a:p>
          <a:p>
            <a:endParaRPr lang="en-US" dirty="0"/>
          </a:p>
        </p:txBody>
      </p:sp>
    </p:spTree>
    <p:extLst>
      <p:ext uri="{BB962C8B-B14F-4D97-AF65-F5344CB8AC3E}">
        <p14:creationId xmlns:p14="http://schemas.microsoft.com/office/powerpoint/2010/main" val="13277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0EF2A0DA-AE81-4A45-972E-646AC287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xmlns=""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xmlns=""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xmlns=""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Aims</a:t>
            </a:r>
          </a:p>
        </p:txBody>
      </p:sp>
      <p:sp>
        <p:nvSpPr>
          <p:cNvPr id="24" name="Content Placeholder 2">
            <a:extLst>
              <a:ext uri="{FF2B5EF4-FFF2-40B4-BE49-F238E27FC236}">
                <a16:creationId xmlns:a16="http://schemas.microsoft.com/office/drawing/2014/main" xmlns="" id="{F260476B-CCA6-412B-A9C5-399C34AE6F05}"/>
              </a:ext>
            </a:extLst>
          </p:cNvPr>
          <p:cNvSpPr>
            <a:spLocks noGrp="1"/>
          </p:cNvSpPr>
          <p:nvPr>
            <p:ph idx="1"/>
          </p:nvPr>
        </p:nvSpPr>
        <p:spPr>
          <a:xfrm>
            <a:off x="6900493" y="1732449"/>
            <a:ext cx="4403596" cy="4058751"/>
          </a:xfrm>
        </p:spPr>
        <p:txBody>
          <a:bodyPr anchor="t">
            <a:normAutofit/>
          </a:bodyPr>
          <a:lstStyle/>
          <a:p>
            <a:r>
              <a:rPr lang="en-US" sz="2400" dirty="0"/>
              <a:t>What is Brokenness? </a:t>
            </a:r>
            <a:endParaRPr lang="en-US" sz="2200" dirty="0"/>
          </a:p>
          <a:p>
            <a:r>
              <a:rPr lang="en-US" sz="2400" dirty="0"/>
              <a:t>Why is Brokenness a must for every Wailing Women?</a:t>
            </a:r>
            <a:endParaRPr lang="en-US" sz="2200" dirty="0"/>
          </a:p>
          <a:p>
            <a:r>
              <a:rPr lang="en-US" sz="2400" dirty="0"/>
              <a:t>How is Brokenness achieved? </a:t>
            </a:r>
          </a:p>
          <a:p>
            <a:pPr marL="36900" indent="0">
              <a:buNone/>
            </a:pPr>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14EFE-9945-4E6E-BE24-7333676C3E2A}"/>
              </a:ext>
            </a:extLst>
          </p:cNvPr>
          <p:cNvSpPr>
            <a:spLocks noGrp="1"/>
          </p:cNvSpPr>
          <p:nvPr>
            <p:ph type="title"/>
          </p:nvPr>
        </p:nvSpPr>
        <p:spPr/>
        <p:txBody>
          <a:bodyPr/>
          <a:lstStyle/>
          <a:p>
            <a:r>
              <a:rPr lang="en-US" dirty="0"/>
              <a:t>What is Brokenness?</a:t>
            </a:r>
          </a:p>
        </p:txBody>
      </p:sp>
      <p:sp>
        <p:nvSpPr>
          <p:cNvPr id="3" name="Content Placeholder 2">
            <a:extLst>
              <a:ext uri="{FF2B5EF4-FFF2-40B4-BE49-F238E27FC236}">
                <a16:creationId xmlns:a16="http://schemas.microsoft.com/office/drawing/2014/main" xmlns="" id="{2044CD5C-5768-476C-B9A6-077567F352C8}"/>
              </a:ext>
            </a:extLst>
          </p:cNvPr>
          <p:cNvSpPr>
            <a:spLocks noGrp="1"/>
          </p:cNvSpPr>
          <p:nvPr>
            <p:ph idx="1"/>
          </p:nvPr>
        </p:nvSpPr>
        <p:spPr/>
        <p:txBody>
          <a:bodyPr/>
          <a:lstStyle/>
          <a:p>
            <a:r>
              <a:rPr lang="en-US" u="sng" dirty="0"/>
              <a:t>Brokenness defined</a:t>
            </a:r>
            <a:r>
              <a:rPr lang="en-US" dirty="0"/>
              <a:t>: </a:t>
            </a:r>
          </a:p>
          <a:p>
            <a:pPr lvl="1"/>
            <a:r>
              <a:rPr lang="en-US" dirty="0"/>
              <a:t>Giving the Holy Spirit complete access, freedom and control over every area of your life –</a:t>
            </a:r>
            <a:r>
              <a:rPr lang="en-US" dirty="0">
                <a:effectLst/>
              </a:rPr>
              <a:t>it brings us to a state of malleability in the potter’s hand -</a:t>
            </a:r>
            <a:r>
              <a:rPr lang="en-US" dirty="0"/>
              <a:t> </a:t>
            </a:r>
            <a:r>
              <a:rPr lang="en-US" i="1" dirty="0"/>
              <a:t>“</a:t>
            </a:r>
            <a:r>
              <a:rPr lang="en-US" i="1" dirty="0">
                <a:effectLst/>
              </a:rPr>
              <a:t>So whether you eat or drink or whatever you do, do it all for the glory of God - 1 Corinthians 10:31, NIV” </a:t>
            </a:r>
            <a:endParaRPr lang="en-US" dirty="0"/>
          </a:p>
          <a:p>
            <a:pPr lvl="1"/>
            <a:r>
              <a:rPr lang="en-US" dirty="0"/>
              <a:t>Dying to Live (death to the flesh) - </a:t>
            </a:r>
            <a:r>
              <a:rPr lang="en-US" i="1" dirty="0"/>
              <a:t>“Very truly I tell you, unless a kernel of wheat falls to the ground and dies, it remains only a single seed. But if it dies, it produces many seeds”. John 12:24, NIV</a:t>
            </a:r>
          </a:p>
        </p:txBody>
      </p:sp>
    </p:spTree>
    <p:extLst>
      <p:ext uri="{BB962C8B-B14F-4D97-AF65-F5344CB8AC3E}">
        <p14:creationId xmlns:p14="http://schemas.microsoft.com/office/powerpoint/2010/main" val="205178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9725085-EDF3-4CAD-B769-3A1895DCE233}"/>
              </a:ext>
            </a:extLst>
          </p:cNvPr>
          <p:cNvSpPr>
            <a:spLocks noGrp="1"/>
          </p:cNvSpPr>
          <p:nvPr>
            <p:ph type="title"/>
          </p:nvPr>
        </p:nvSpPr>
        <p:spPr/>
        <p:txBody>
          <a:bodyPr/>
          <a:lstStyle/>
          <a:p>
            <a:r>
              <a:rPr lang="en-US" dirty="0"/>
              <a:t>Evidence of an Unbroken/Broken Life</a:t>
            </a:r>
          </a:p>
        </p:txBody>
      </p:sp>
      <p:sp>
        <p:nvSpPr>
          <p:cNvPr id="5" name="Content Placeholder 4">
            <a:extLst>
              <a:ext uri="{FF2B5EF4-FFF2-40B4-BE49-F238E27FC236}">
                <a16:creationId xmlns:a16="http://schemas.microsoft.com/office/drawing/2014/main" xmlns="" id="{0915DC85-139B-40E6-A8FB-9C5D8B12CC25}"/>
              </a:ext>
            </a:extLst>
          </p:cNvPr>
          <p:cNvSpPr>
            <a:spLocks noGrp="1"/>
          </p:cNvSpPr>
          <p:nvPr>
            <p:ph sz="half" idx="1"/>
          </p:nvPr>
        </p:nvSpPr>
        <p:spPr>
          <a:xfrm>
            <a:off x="6090676" y="2129614"/>
            <a:ext cx="4856841" cy="3622671"/>
          </a:xfrm>
        </p:spPr>
        <p:txBody>
          <a:bodyPr>
            <a:normAutofit fontScale="70000" lnSpcReduction="20000"/>
          </a:bodyPr>
          <a:lstStyle/>
          <a:p>
            <a:pPr marL="36900" indent="0">
              <a:buNone/>
            </a:pPr>
            <a:r>
              <a:rPr lang="en-US" u="sng" dirty="0"/>
              <a:t>Broken Life:</a:t>
            </a:r>
          </a:p>
          <a:p>
            <a:r>
              <a:rPr lang="en-US" dirty="0"/>
              <a:t>Exhibits deep contrition when he offends God (never too familiar with God) – Psalm 139:23-34</a:t>
            </a:r>
          </a:p>
          <a:p>
            <a:r>
              <a:rPr lang="en-US" dirty="0"/>
              <a:t>Uses his tongue rightly (he is conscious that he carries the presence and glory of God) – Matthew 6:33</a:t>
            </a:r>
          </a:p>
          <a:p>
            <a:r>
              <a:rPr lang="en-US" dirty="0"/>
              <a:t>Enjoys intimate relationship with God and lives a life of praise and worship – Psalm 34:1</a:t>
            </a:r>
          </a:p>
          <a:p>
            <a:r>
              <a:rPr lang="en-US" dirty="0"/>
              <a:t>Boldness, Simplicity, Humility and Patience are evident in his life – Proverbs 28:1</a:t>
            </a:r>
          </a:p>
          <a:p>
            <a:r>
              <a:rPr lang="en-US" dirty="0"/>
              <a:t>Waits on the Lord and maintains his prayer altar – Psalms 27:14</a:t>
            </a:r>
          </a:p>
          <a:p>
            <a:r>
              <a:rPr lang="en-US" dirty="0"/>
              <a:t>Sound mind  - 2 Timothy 1:7</a:t>
            </a:r>
          </a:p>
          <a:p>
            <a:endParaRPr lang="en-US" dirty="0"/>
          </a:p>
          <a:p>
            <a:endParaRPr lang="en-US" dirty="0"/>
          </a:p>
        </p:txBody>
      </p:sp>
      <p:sp>
        <p:nvSpPr>
          <p:cNvPr id="6" name="Content Placeholder 5">
            <a:extLst>
              <a:ext uri="{FF2B5EF4-FFF2-40B4-BE49-F238E27FC236}">
                <a16:creationId xmlns:a16="http://schemas.microsoft.com/office/drawing/2014/main" xmlns="" id="{E0FAA4B1-35C7-4209-97E8-DFB0CE05304A}"/>
              </a:ext>
            </a:extLst>
          </p:cNvPr>
          <p:cNvSpPr>
            <a:spLocks noGrp="1"/>
          </p:cNvSpPr>
          <p:nvPr>
            <p:ph sz="half" idx="2"/>
          </p:nvPr>
        </p:nvSpPr>
        <p:spPr>
          <a:xfrm>
            <a:off x="1233835" y="2129614"/>
            <a:ext cx="4856841" cy="3622672"/>
          </a:xfrm>
        </p:spPr>
        <p:txBody>
          <a:bodyPr>
            <a:normAutofit fontScale="70000" lnSpcReduction="20000"/>
          </a:bodyPr>
          <a:lstStyle/>
          <a:p>
            <a:pPr marL="36900" indent="0">
              <a:buNone/>
            </a:pPr>
            <a:r>
              <a:rPr lang="en-US" u="sng" dirty="0"/>
              <a:t>Unbroken Life:</a:t>
            </a:r>
          </a:p>
          <a:p>
            <a:r>
              <a:rPr lang="en-US" dirty="0"/>
              <a:t>Pride/Arrogance: he prefers himself to others – Proverbs 16:5</a:t>
            </a:r>
          </a:p>
          <a:p>
            <a:r>
              <a:rPr lang="en-US" dirty="0"/>
              <a:t>Contentious: always ready to pick offence – 2 Timothy 2:24</a:t>
            </a:r>
          </a:p>
          <a:p>
            <a:r>
              <a:rPr lang="en-US" dirty="0"/>
              <a:t>Emotionally unstable: exhibits unrestrained anger and bitterness – Galatians 5:19-20</a:t>
            </a:r>
          </a:p>
          <a:p>
            <a:r>
              <a:rPr lang="en-US" dirty="0"/>
              <a:t>Tribalistic/Denominationally biased (not kingdom minded) – 1 Corinthians 1:12-13</a:t>
            </a:r>
          </a:p>
          <a:p>
            <a:r>
              <a:rPr lang="en-US" dirty="0"/>
              <a:t>Sick tongue: gossiper/talebearer/talkative/intrusive/criticizes destructively – Proverbs 15:4</a:t>
            </a:r>
          </a:p>
          <a:p>
            <a:endParaRPr lang="en-US" dirty="0"/>
          </a:p>
        </p:txBody>
      </p:sp>
    </p:spTree>
    <p:extLst>
      <p:ext uri="{BB962C8B-B14F-4D97-AF65-F5344CB8AC3E}">
        <p14:creationId xmlns:p14="http://schemas.microsoft.com/office/powerpoint/2010/main" val="155557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736E5-26D9-41BB-BDA2-2D76A76DD649}"/>
              </a:ext>
            </a:extLst>
          </p:cNvPr>
          <p:cNvSpPr>
            <a:spLocks noGrp="1"/>
          </p:cNvSpPr>
          <p:nvPr>
            <p:ph type="title"/>
          </p:nvPr>
        </p:nvSpPr>
        <p:spPr/>
        <p:txBody>
          <a:bodyPr>
            <a:normAutofit fontScale="90000"/>
          </a:bodyPr>
          <a:lstStyle/>
          <a:p>
            <a:r>
              <a:rPr lang="en-US" sz="4800" dirty="0"/>
              <a:t>Why is Brokenness a must for every </a:t>
            </a:r>
            <a:br>
              <a:rPr lang="en-US" sz="4800" dirty="0"/>
            </a:br>
            <a:r>
              <a:rPr lang="en-US" sz="4800" dirty="0"/>
              <a:t>Wailing Women? </a:t>
            </a:r>
            <a:br>
              <a:rPr lang="en-US" sz="4800" dirty="0"/>
            </a:br>
            <a:endParaRPr lang="en-US" dirty="0"/>
          </a:p>
        </p:txBody>
      </p:sp>
      <p:sp>
        <p:nvSpPr>
          <p:cNvPr id="3" name="Content Placeholder 2">
            <a:extLst>
              <a:ext uri="{FF2B5EF4-FFF2-40B4-BE49-F238E27FC236}">
                <a16:creationId xmlns:a16="http://schemas.microsoft.com/office/drawing/2014/main" xmlns="" id="{A8C92FF6-190C-4DA9-B511-EC6B43C2676B}"/>
              </a:ext>
            </a:extLst>
          </p:cNvPr>
          <p:cNvSpPr>
            <a:spLocks noGrp="1"/>
          </p:cNvSpPr>
          <p:nvPr>
            <p:ph idx="1"/>
          </p:nvPr>
        </p:nvSpPr>
        <p:spPr/>
        <p:txBody>
          <a:bodyPr>
            <a:normAutofit/>
          </a:bodyPr>
          <a:lstStyle/>
          <a:p>
            <a:r>
              <a:rPr lang="en-US" dirty="0"/>
              <a:t>The flesh is a great enemy to any serious believer let alone an “Intercessor”. God is a good investor. He cannot afford to put His anointing on someone who is still active in the flesh. As long as we remain active in the flesh, we are at enmity with the Spirit and cannot please God – </a:t>
            </a:r>
            <a:r>
              <a:rPr lang="en-US" i="1" dirty="0"/>
              <a:t>“17 For the flesh desires what is contrary to the Spirit, and the Spirit what is contrary to the flesh. They are in conflict with each other, so that you are not to do whatever you want”. Galatians 5:16, NIV</a:t>
            </a:r>
            <a:endParaRPr lang="en-US" dirty="0"/>
          </a:p>
          <a:p>
            <a:r>
              <a:rPr lang="en-US" dirty="0"/>
              <a:t>It brings us to  state of malleability in the Potter’s hand – </a:t>
            </a:r>
            <a:r>
              <a:rPr lang="en-US" i="1" dirty="0"/>
              <a:t>“</a:t>
            </a:r>
            <a:r>
              <a:rPr lang="en-US" i="1" dirty="0">
                <a:effectLst/>
              </a:rPr>
              <a:t>But the pot he was shaping from the clay was marred in his hands; so the potter formed it into another pot, shaping it as seemed best to him”. Jeremiah 8:4, NIV</a:t>
            </a:r>
            <a:endParaRPr lang="en-US" i="1" dirty="0"/>
          </a:p>
        </p:txBody>
      </p:sp>
    </p:spTree>
    <p:extLst>
      <p:ext uri="{BB962C8B-B14F-4D97-AF65-F5344CB8AC3E}">
        <p14:creationId xmlns:p14="http://schemas.microsoft.com/office/powerpoint/2010/main" val="289375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C1779-7447-4046-9379-96AAD06B9BEC}"/>
              </a:ext>
            </a:extLst>
          </p:cNvPr>
          <p:cNvSpPr>
            <a:spLocks noGrp="1"/>
          </p:cNvSpPr>
          <p:nvPr>
            <p:ph type="title"/>
          </p:nvPr>
        </p:nvSpPr>
        <p:spPr/>
        <p:txBody>
          <a:bodyPr>
            <a:normAutofit/>
          </a:bodyPr>
          <a:lstStyle/>
          <a:p>
            <a:r>
              <a:rPr lang="en-US" sz="4400" dirty="0"/>
              <a:t>Experiences that lead to Brokenness </a:t>
            </a:r>
            <a:r>
              <a:rPr lang="en-US" sz="2200" dirty="0"/>
              <a:t/>
            </a:r>
            <a:br>
              <a:rPr lang="en-US" sz="2200" dirty="0"/>
            </a:br>
            <a:endParaRPr lang="en-US" sz="2200" dirty="0"/>
          </a:p>
        </p:txBody>
      </p:sp>
      <p:sp>
        <p:nvSpPr>
          <p:cNvPr id="4" name="Content Placeholder 3">
            <a:extLst>
              <a:ext uri="{FF2B5EF4-FFF2-40B4-BE49-F238E27FC236}">
                <a16:creationId xmlns:a16="http://schemas.microsoft.com/office/drawing/2014/main" xmlns="" id="{5031C94D-C149-4B23-AB82-8188CDA6E061}"/>
              </a:ext>
            </a:extLst>
          </p:cNvPr>
          <p:cNvSpPr>
            <a:spLocks noGrp="1"/>
          </p:cNvSpPr>
          <p:nvPr>
            <p:ph sz="half" idx="1"/>
          </p:nvPr>
        </p:nvSpPr>
        <p:spPr/>
        <p:txBody>
          <a:bodyPr>
            <a:normAutofit fontScale="77500" lnSpcReduction="20000"/>
          </a:bodyPr>
          <a:lstStyle/>
          <a:p>
            <a:pPr marL="36900" indent="0">
              <a:buNone/>
            </a:pPr>
            <a:r>
              <a:rPr lang="en-US" u="sng" dirty="0"/>
              <a:t>Pruning Experience:</a:t>
            </a:r>
          </a:p>
          <a:p>
            <a:r>
              <a:rPr lang="en-US" dirty="0">
                <a:effectLst/>
              </a:rPr>
              <a:t>God prunes to redirect and channel growth that He might gather a greater harvest. He does not only prune to remove what is bad, but also the good and the better so that He may give us the best</a:t>
            </a:r>
          </a:p>
          <a:p>
            <a:pPr lvl="1"/>
            <a:r>
              <a:rPr lang="en-US" dirty="0">
                <a:effectLst/>
              </a:rPr>
              <a:t>John 15:2 </a:t>
            </a:r>
            <a:r>
              <a:rPr lang="en-US" i="1" dirty="0">
                <a:effectLst/>
              </a:rPr>
              <a:t>“He cuts off every branch in me that bears no fruit, while every branch that does bear fruit he prunes</a:t>
            </a:r>
            <a:r>
              <a:rPr lang="en-US" i="1" baseline="30000" dirty="0">
                <a:effectLst/>
              </a:rPr>
              <a:t> </a:t>
            </a:r>
            <a:r>
              <a:rPr lang="en-US" i="1" dirty="0">
                <a:effectLst/>
              </a:rPr>
              <a:t>so that it will be even more fruitful.”</a:t>
            </a:r>
          </a:p>
          <a:p>
            <a:pPr lvl="1"/>
            <a:r>
              <a:rPr lang="en-US" dirty="0">
                <a:effectLst/>
              </a:rPr>
              <a:t>Job 5:17-19 </a:t>
            </a:r>
            <a:r>
              <a:rPr lang="en-US" i="1" dirty="0">
                <a:effectLst/>
              </a:rPr>
              <a:t>“Blessed is the one whom God corrects; so do not despise the discipline of the Almighty.</a:t>
            </a:r>
            <a:r>
              <a:rPr lang="en-US" i="1" baseline="30000" dirty="0">
                <a:effectLst/>
              </a:rPr>
              <a:t> </a:t>
            </a:r>
            <a:r>
              <a:rPr lang="en-US" i="1" dirty="0">
                <a:effectLst/>
              </a:rPr>
              <a:t>For he wounds, but he also binds up; he injures, but his hands also heal. From six calamities he will rescue you; in seven no harm will touch you.”</a:t>
            </a:r>
          </a:p>
          <a:p>
            <a:pPr lvl="1"/>
            <a:endParaRPr lang="en-US" u="sng" dirty="0"/>
          </a:p>
        </p:txBody>
      </p:sp>
      <p:sp>
        <p:nvSpPr>
          <p:cNvPr id="5" name="Content Placeholder 4">
            <a:extLst>
              <a:ext uri="{FF2B5EF4-FFF2-40B4-BE49-F238E27FC236}">
                <a16:creationId xmlns:a16="http://schemas.microsoft.com/office/drawing/2014/main" xmlns="" id="{4048B02A-015F-4B35-B65A-025AF3E24BF0}"/>
              </a:ext>
            </a:extLst>
          </p:cNvPr>
          <p:cNvSpPr>
            <a:spLocks noGrp="1"/>
          </p:cNvSpPr>
          <p:nvPr>
            <p:ph sz="half" idx="2"/>
          </p:nvPr>
        </p:nvSpPr>
        <p:spPr/>
        <p:txBody>
          <a:bodyPr>
            <a:normAutofit fontScale="77500" lnSpcReduction="20000"/>
          </a:bodyPr>
          <a:lstStyle/>
          <a:p>
            <a:pPr marL="36900" indent="0">
              <a:buNone/>
            </a:pPr>
            <a:r>
              <a:rPr lang="en-US" u="sng" dirty="0"/>
              <a:t>Wilderness Experience:</a:t>
            </a:r>
          </a:p>
          <a:p>
            <a:r>
              <a:rPr lang="en-US" dirty="0"/>
              <a:t>Dying to self. </a:t>
            </a:r>
          </a:p>
          <a:p>
            <a:r>
              <a:rPr lang="en-US" dirty="0"/>
              <a:t>It is a killing/training field that no serious Christian can escape </a:t>
            </a:r>
          </a:p>
          <a:p>
            <a:r>
              <a:rPr lang="en-US" dirty="0"/>
              <a:t>it is a place of definite encounters with the Most High</a:t>
            </a:r>
          </a:p>
          <a:p>
            <a:r>
              <a:rPr lang="en-US" dirty="0"/>
              <a:t>It is a time of disillusionment/confusion/adversity/opposition – it looks like you are going in the opposite direction to your dreams but its all apart of God’s schemes to bring you into your destiny</a:t>
            </a:r>
          </a:p>
        </p:txBody>
      </p:sp>
    </p:spTree>
    <p:extLst>
      <p:ext uri="{BB962C8B-B14F-4D97-AF65-F5344CB8AC3E}">
        <p14:creationId xmlns:p14="http://schemas.microsoft.com/office/powerpoint/2010/main" val="274497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0FB28-99A0-46DB-9771-7E3BC9F7B1DD}"/>
              </a:ext>
            </a:extLst>
          </p:cNvPr>
          <p:cNvSpPr>
            <a:spLocks noGrp="1"/>
          </p:cNvSpPr>
          <p:nvPr>
            <p:ph type="title"/>
          </p:nvPr>
        </p:nvSpPr>
        <p:spPr/>
        <p:txBody>
          <a:bodyPr/>
          <a:lstStyle/>
          <a:p>
            <a:r>
              <a:rPr lang="en-US" dirty="0"/>
              <a:t>Benefits and Instruments of Brokenness</a:t>
            </a:r>
          </a:p>
        </p:txBody>
      </p:sp>
      <p:sp>
        <p:nvSpPr>
          <p:cNvPr id="4" name="Content Placeholder 3">
            <a:extLst>
              <a:ext uri="{FF2B5EF4-FFF2-40B4-BE49-F238E27FC236}">
                <a16:creationId xmlns:a16="http://schemas.microsoft.com/office/drawing/2014/main" xmlns="" id="{EF559312-29D3-4D15-91E5-4638A187F595}"/>
              </a:ext>
            </a:extLst>
          </p:cNvPr>
          <p:cNvSpPr>
            <a:spLocks noGrp="1"/>
          </p:cNvSpPr>
          <p:nvPr>
            <p:ph sz="half" idx="1"/>
          </p:nvPr>
        </p:nvSpPr>
        <p:spPr/>
        <p:txBody>
          <a:bodyPr>
            <a:normAutofit fontScale="77500" lnSpcReduction="20000"/>
          </a:bodyPr>
          <a:lstStyle/>
          <a:p>
            <a:pPr marL="36900" indent="0">
              <a:buNone/>
            </a:pPr>
            <a:r>
              <a:rPr lang="en-US" u="sng" dirty="0"/>
              <a:t>Benefits</a:t>
            </a:r>
          </a:p>
          <a:p>
            <a:r>
              <a:rPr lang="en-US" i="1" dirty="0"/>
              <a:t>Spiritually pliable - it makes you useful for every good work – 2 Timothy 2:20. It leads to spiritual power and death to flesh – Romans 8:6-8</a:t>
            </a:r>
          </a:p>
          <a:p>
            <a:r>
              <a:rPr lang="en-US" i="1" dirty="0"/>
              <a:t>It brings fruitfulness – 2 Timothy 2:2</a:t>
            </a:r>
          </a:p>
          <a:p>
            <a:r>
              <a:rPr lang="en-US" i="1" dirty="0"/>
              <a:t>It brings about character transformation – 2 Corinthians 5:17</a:t>
            </a:r>
          </a:p>
          <a:p>
            <a:r>
              <a:rPr lang="en-US" i="1" dirty="0"/>
              <a:t>It strengthens your spiritual foundation – Psalm 11:3</a:t>
            </a:r>
          </a:p>
          <a:p>
            <a:r>
              <a:rPr lang="en-US" i="1" dirty="0"/>
              <a:t>Enables you to give birth to Isaac ministries against Ishmael ministries – John3:6</a:t>
            </a:r>
          </a:p>
          <a:p>
            <a:endParaRPr lang="en-US" i="1" dirty="0"/>
          </a:p>
        </p:txBody>
      </p:sp>
      <p:sp>
        <p:nvSpPr>
          <p:cNvPr id="5" name="Content Placeholder 4">
            <a:extLst>
              <a:ext uri="{FF2B5EF4-FFF2-40B4-BE49-F238E27FC236}">
                <a16:creationId xmlns:a16="http://schemas.microsoft.com/office/drawing/2014/main" xmlns="" id="{DCDA7269-0CDE-41A2-8039-5081E049E89A}"/>
              </a:ext>
            </a:extLst>
          </p:cNvPr>
          <p:cNvSpPr>
            <a:spLocks noGrp="1"/>
          </p:cNvSpPr>
          <p:nvPr>
            <p:ph sz="half" idx="2"/>
          </p:nvPr>
        </p:nvSpPr>
        <p:spPr/>
        <p:txBody>
          <a:bodyPr>
            <a:normAutofit fontScale="77500" lnSpcReduction="20000"/>
          </a:bodyPr>
          <a:lstStyle/>
          <a:p>
            <a:pPr marL="36900" indent="0">
              <a:buNone/>
            </a:pPr>
            <a:r>
              <a:rPr lang="en-US" u="sng" dirty="0"/>
              <a:t>Instruments</a:t>
            </a:r>
            <a:r>
              <a:rPr lang="en-US" dirty="0"/>
              <a:t> </a:t>
            </a:r>
          </a:p>
          <a:p>
            <a:r>
              <a:rPr lang="en-US" dirty="0"/>
              <a:t>Word of God (fire, hammer and sword) – Hebrews 4:12</a:t>
            </a:r>
          </a:p>
          <a:p>
            <a:r>
              <a:rPr lang="en-US" dirty="0"/>
              <a:t>The Holy Spirit (He convicts) – John 16:8</a:t>
            </a:r>
          </a:p>
          <a:p>
            <a:r>
              <a:rPr lang="en-US" dirty="0"/>
              <a:t>Betrayal of trust - Psalm 41:9</a:t>
            </a:r>
          </a:p>
          <a:p>
            <a:r>
              <a:rPr lang="en-US" dirty="0"/>
              <a:t>False accusations – Psalm 119:69</a:t>
            </a:r>
          </a:p>
          <a:p>
            <a:r>
              <a:rPr lang="en-US" dirty="0"/>
              <a:t>Waiting or delayed answers to prayers – Psalm 27:14</a:t>
            </a:r>
          </a:p>
          <a:p>
            <a:r>
              <a:rPr lang="en-US" dirty="0"/>
              <a:t>Isolation and rejection – Job 19:13-14</a:t>
            </a:r>
          </a:p>
          <a:p>
            <a:r>
              <a:rPr lang="en-US" dirty="0"/>
              <a:t>Shattered vision</a:t>
            </a:r>
          </a:p>
          <a:p>
            <a:endParaRPr lang="en-US" u="sng" dirty="0"/>
          </a:p>
        </p:txBody>
      </p:sp>
    </p:spTree>
    <p:extLst>
      <p:ext uri="{BB962C8B-B14F-4D97-AF65-F5344CB8AC3E}">
        <p14:creationId xmlns:p14="http://schemas.microsoft.com/office/powerpoint/2010/main" val="294414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82479-B10F-4E0D-9355-8DE1A3745C2F}"/>
              </a:ext>
            </a:extLst>
          </p:cNvPr>
          <p:cNvSpPr>
            <a:spLocks noGrp="1"/>
          </p:cNvSpPr>
          <p:nvPr>
            <p:ph type="title"/>
          </p:nvPr>
        </p:nvSpPr>
        <p:spPr/>
        <p:txBody>
          <a:bodyPr>
            <a:normAutofit/>
          </a:bodyPr>
          <a:lstStyle/>
          <a:p>
            <a:r>
              <a:rPr lang="en-US" dirty="0"/>
              <a:t>How do I get Broken?</a:t>
            </a:r>
          </a:p>
        </p:txBody>
      </p:sp>
      <p:sp>
        <p:nvSpPr>
          <p:cNvPr id="3" name="Content Placeholder 2">
            <a:extLst>
              <a:ext uri="{FF2B5EF4-FFF2-40B4-BE49-F238E27FC236}">
                <a16:creationId xmlns:a16="http://schemas.microsoft.com/office/drawing/2014/main" xmlns="" id="{D830A33A-BF7B-4CF7-AC5E-CA12252BC23C}"/>
              </a:ext>
            </a:extLst>
          </p:cNvPr>
          <p:cNvSpPr>
            <a:spLocks noGrp="1"/>
          </p:cNvSpPr>
          <p:nvPr>
            <p:ph sz="half" idx="1"/>
          </p:nvPr>
        </p:nvSpPr>
        <p:spPr/>
        <p:txBody>
          <a:bodyPr/>
          <a:lstStyle/>
          <a:p>
            <a:r>
              <a:rPr lang="en-US" dirty="0"/>
              <a:t>Repentance (for living life of unbrokenness) – Psalm 139:23-24</a:t>
            </a:r>
          </a:p>
          <a:p>
            <a:r>
              <a:rPr lang="en-US" dirty="0"/>
              <a:t>Acknowledge  (you cannot be broken by personal effort)</a:t>
            </a:r>
          </a:p>
          <a:p>
            <a:r>
              <a:rPr lang="en-US" dirty="0"/>
              <a:t>Deeply Hunger and Thirst after God - Matthew 5:6</a:t>
            </a:r>
          </a:p>
        </p:txBody>
      </p:sp>
      <p:sp>
        <p:nvSpPr>
          <p:cNvPr id="4" name="Content Placeholder 3">
            <a:extLst>
              <a:ext uri="{FF2B5EF4-FFF2-40B4-BE49-F238E27FC236}">
                <a16:creationId xmlns:a16="http://schemas.microsoft.com/office/drawing/2014/main" xmlns="" id="{25B4D9E5-4D92-4C86-B0D1-A96371B77F6C}"/>
              </a:ext>
            </a:extLst>
          </p:cNvPr>
          <p:cNvSpPr>
            <a:spLocks noGrp="1"/>
          </p:cNvSpPr>
          <p:nvPr>
            <p:ph sz="half" idx="2"/>
          </p:nvPr>
        </p:nvSpPr>
        <p:spPr/>
        <p:txBody>
          <a:bodyPr/>
          <a:lstStyle/>
          <a:p>
            <a:r>
              <a:rPr lang="en-US" dirty="0"/>
              <a:t>Deepened your relationship with the Lord – Psalm 42:1</a:t>
            </a:r>
          </a:p>
          <a:p>
            <a:r>
              <a:rPr lang="en-US" dirty="0"/>
              <a:t>Take firm control of your mind (guard your heart) - Proverbs 4:23</a:t>
            </a:r>
          </a:p>
          <a:p>
            <a:r>
              <a:rPr lang="en-US" dirty="0"/>
              <a:t>Live a life of regular fasting (it deals with the flesh)</a:t>
            </a:r>
          </a:p>
        </p:txBody>
      </p:sp>
    </p:spTree>
    <p:extLst>
      <p:ext uri="{BB962C8B-B14F-4D97-AF65-F5344CB8AC3E}">
        <p14:creationId xmlns:p14="http://schemas.microsoft.com/office/powerpoint/2010/main" val="1092849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{4C3275D1-D3E9-44C7-86B8-267375D401A8}tf55705232_win32</Template>
  <TotalTime>359</TotalTime>
  <Words>833</Words>
  <Application>Microsoft Office PowerPoint</Application>
  <PresentationFormat>Widescreen</PresentationFormat>
  <Paragraphs>81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Goudy Old Style</vt:lpstr>
      <vt:lpstr>Trebuchet MS</vt:lpstr>
      <vt:lpstr>Wingdings 2</vt:lpstr>
      <vt:lpstr>SlateVTI</vt:lpstr>
      <vt:lpstr>Brokenness: A Must for Every Wailing Woman</vt:lpstr>
      <vt:lpstr>Potter and Clay (video)</vt:lpstr>
      <vt:lpstr>Aims</vt:lpstr>
      <vt:lpstr>What is Brokenness?</vt:lpstr>
      <vt:lpstr>Evidence of an Unbroken/Broken Life</vt:lpstr>
      <vt:lpstr>Why is Brokenness a must for every  Wailing Women?  </vt:lpstr>
      <vt:lpstr>Experiences that lead to Brokenness  </vt:lpstr>
      <vt:lpstr>Benefits and Instruments of Brokenness</vt:lpstr>
      <vt:lpstr>How do I get Broken?</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Brokenness: A Must for Every Wailing Woman</dc:title>
  <dc:creator>Ashley</dc:creator>
  <cp:lastModifiedBy>Margo Clarke</cp:lastModifiedBy>
  <cp:revision>103</cp:revision>
  <dcterms:created xsi:type="dcterms:W3CDTF">2020-10-25T03:37:40Z</dcterms:created>
  <dcterms:modified xsi:type="dcterms:W3CDTF">2020-11-13T06:09:56Z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